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1" r:id="rId6"/>
    <p:sldId id="263" r:id="rId7"/>
    <p:sldId id="265" r:id="rId8"/>
    <p:sldId id="266" r:id="rId9"/>
    <p:sldId id="267" r:id="rId10"/>
    <p:sldId id="268" r:id="rId11"/>
    <p:sldId id="269" r:id="rId12"/>
    <p:sldId id="270" r:id="rId13"/>
    <p:sldId id="271" r:id="rId14"/>
    <p:sldId id="274" r:id="rId15"/>
    <p:sldId id="276" r:id="rId16"/>
    <p:sldId id="278" r:id="rId17"/>
    <p:sldId id="279" r:id="rId18"/>
    <p:sldId id="280" r:id="rId19"/>
    <p:sldId id="281" r:id="rId20"/>
    <p:sldId id="282" r:id="rId21"/>
    <p:sldId id="283" r:id="rId22"/>
    <p:sldId id="284" r:id="rId23"/>
    <p:sldId id="285" r:id="rId24"/>
    <p:sldId id="28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1" autoAdjust="0"/>
    <p:restoredTop sz="94671" autoAdjust="0"/>
  </p:normalViewPr>
  <p:slideViewPr>
    <p:cSldViewPr>
      <p:cViewPr varScale="1">
        <p:scale>
          <a:sx n="70" d="100"/>
          <a:sy n="70" d="100"/>
        </p:scale>
        <p:origin x="-135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938DAE7-51B4-4109-904F-E4C9410FF51F}" type="datetimeFigureOut">
              <a:rPr lang="en-US" smtClean="0"/>
              <a:t>12/3/2012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CFBC590-A3A5-4CEC-8313-C5DD1E72811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FBC590-A3A5-4CEC-8313-C5DD1E7281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FBC590-A3A5-4CEC-8313-C5DD1E72811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FBC590-A3A5-4CEC-8313-C5DD1E72811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FBC590-A3A5-4CEC-8313-C5DD1E72811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CFBC590-A3A5-4CEC-8313-C5DD1E72811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CFBC590-A3A5-4CEC-8313-C5DD1E7281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CFBC590-A3A5-4CEC-8313-C5DD1E72811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938DAE7-51B4-4109-904F-E4C9410FF51F}" type="datetimeFigureOut">
              <a:rPr lang="en-US" smtClean="0"/>
              <a:t>12/3/2012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CFBC590-A3A5-4CEC-8313-C5DD1E7281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938DAE7-51B4-4109-904F-E4C9410FF51F}" type="datetimeFigureOut">
              <a:rPr lang="en-US" smtClean="0"/>
              <a:t>12/3/2012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CFBC590-A3A5-4CEC-8313-C5DD1E7281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938DAE7-51B4-4109-904F-E4C9410FF51F}" type="datetimeFigureOut">
              <a:rPr lang="en-US" smtClean="0"/>
              <a:t>12/3/2012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CFBC590-A3A5-4CEC-8313-C5DD1E72811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938DAE7-51B4-4109-904F-E4C9410FF51F}" type="datetimeFigureOut">
              <a:rPr lang="en-US" smtClean="0"/>
              <a:t>12/3/2012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CFBC590-A3A5-4CEC-8313-C5DD1E7281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Technology Integration: Does it help or hinder student learning?</a:t>
            </a:r>
          </a:p>
        </p:txBody>
      </p:sp>
      <p:sp>
        <p:nvSpPr>
          <p:cNvPr id="3" name="Subtitle 2"/>
          <p:cNvSpPr>
            <a:spLocks noGrp="1"/>
          </p:cNvSpPr>
          <p:nvPr>
            <p:ph type="subTitle" idx="1"/>
          </p:nvPr>
        </p:nvSpPr>
        <p:spPr/>
        <p:txBody>
          <a:bodyPr>
            <a:normAutofit fontScale="70000" lnSpcReduction="20000"/>
          </a:bodyPr>
          <a:lstStyle/>
          <a:p>
            <a:r>
              <a:rPr lang="en-US" dirty="0"/>
              <a:t>Andrea M. Stern</a:t>
            </a:r>
          </a:p>
          <a:p>
            <a:r>
              <a:rPr lang="en-US" dirty="0"/>
              <a:t>Education 7201T- Seminar in Applied Theory and Research</a:t>
            </a:r>
          </a:p>
          <a:p>
            <a:r>
              <a:rPr lang="en-US" dirty="0" smtClean="0"/>
              <a:t>Final Action Research Project- Fall </a:t>
            </a:r>
            <a:r>
              <a:rPr lang="en-US" dirty="0"/>
              <a:t>2012</a:t>
            </a:r>
          </a:p>
          <a:p>
            <a:endParaRPr lang="en-US" dirty="0"/>
          </a:p>
        </p:txBody>
      </p:sp>
    </p:spTree>
    <p:extLst>
      <p:ext uri="{BB962C8B-B14F-4D97-AF65-F5344CB8AC3E}">
        <p14:creationId xmlns:p14="http://schemas.microsoft.com/office/powerpoint/2010/main" val="160162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a:t>Cons of technology Integration:</a:t>
            </a:r>
          </a:p>
          <a:p>
            <a:endParaRPr lang="en-US" dirty="0" smtClean="0"/>
          </a:p>
          <a:p>
            <a:r>
              <a:rPr lang="en-US" dirty="0"/>
              <a:t>In a study of the effects of technology integration, results indicated that in terms of educational outcomes, although there were gains in critical thinking, there was little student engagement with technology (Simpson, 2010). </a:t>
            </a:r>
            <a:endParaRPr lang="en-US" dirty="0" smtClean="0"/>
          </a:p>
          <a:p>
            <a:endParaRPr lang="en-US" dirty="0"/>
          </a:p>
          <a:p>
            <a:r>
              <a:rPr lang="en-US" dirty="0"/>
              <a:t>Student learning outcomes cannot increase if teachers don’t know how to use technology. Findings from another study indicate that classroom teachers do not demonstrate competency in technology (Bailey, Shaw, &amp; </a:t>
            </a:r>
            <a:r>
              <a:rPr lang="en-US" dirty="0" err="1"/>
              <a:t>Hollifield</a:t>
            </a:r>
            <a:r>
              <a:rPr lang="en-US" dirty="0"/>
              <a:t>, 2006).</a:t>
            </a:r>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820962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Current Instructional Strategies:</a:t>
            </a:r>
          </a:p>
          <a:p>
            <a:endParaRPr lang="en-US" dirty="0"/>
          </a:p>
          <a:p>
            <a:r>
              <a:rPr lang="en-US" dirty="0"/>
              <a:t>Training and support around instructional technology integration must zoom in on teachers’ attitudes and beliefs about technology (</a:t>
            </a:r>
            <a:r>
              <a:rPr lang="en-US" dirty="0" err="1"/>
              <a:t>Ertmer</a:t>
            </a:r>
            <a:r>
              <a:rPr lang="en-US" dirty="0"/>
              <a:t>, </a:t>
            </a:r>
            <a:r>
              <a:rPr lang="en-US" dirty="0" err="1"/>
              <a:t>Ottenbreit-Leftwich</a:t>
            </a:r>
            <a:r>
              <a:rPr lang="en-US" dirty="0"/>
              <a:t>, </a:t>
            </a:r>
            <a:r>
              <a:rPr lang="en-US" dirty="0" err="1"/>
              <a:t>Sadik</a:t>
            </a:r>
            <a:r>
              <a:rPr lang="en-US" dirty="0"/>
              <a:t>, </a:t>
            </a:r>
            <a:r>
              <a:rPr lang="en-US" dirty="0" err="1"/>
              <a:t>Sendurur</a:t>
            </a:r>
            <a:r>
              <a:rPr lang="en-US" dirty="0"/>
              <a:t>, &amp; </a:t>
            </a:r>
            <a:r>
              <a:rPr lang="en-US" dirty="0" err="1"/>
              <a:t>Sendurur</a:t>
            </a:r>
            <a:r>
              <a:rPr lang="en-US" dirty="0"/>
              <a:t>, 2012). </a:t>
            </a:r>
            <a:endParaRPr lang="en-US" dirty="0" smtClean="0"/>
          </a:p>
          <a:p>
            <a:endParaRPr lang="en-US" dirty="0"/>
          </a:p>
          <a:p>
            <a:r>
              <a:rPr lang="en-US" dirty="0"/>
              <a:t>School practices in the areas of principal support and teacher collaboration around software use are necessary components for effective technology integration (Means, 2010). </a:t>
            </a:r>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783960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Current Instructional Strategies:</a:t>
            </a:r>
          </a:p>
          <a:p>
            <a:endParaRPr lang="en-US" dirty="0" smtClean="0"/>
          </a:p>
          <a:p>
            <a:r>
              <a:rPr lang="en-US" dirty="0"/>
              <a:t>It is critical that evidence-based practices that address literacy skills be in place across all tiers of a school’s instructional settings and that practitioners are armed with a menu of appropriate information technology (IT) options to augment existing strategies (Kennedy &amp; Deshler, 2010</a:t>
            </a:r>
            <a:r>
              <a:rPr lang="en-US" dirty="0" smtClean="0"/>
              <a:t>).</a:t>
            </a:r>
          </a:p>
          <a:p>
            <a:endParaRPr lang="en-US" dirty="0"/>
          </a:p>
          <a:p>
            <a:r>
              <a:rPr lang="en-US" dirty="0"/>
              <a:t>A key premise of response to intervention (RTI) is that effective practices will improve the instruction for all students, especially those with learning disabilities (LD), and, thus, enhance educational outcomes (Smith &amp; </a:t>
            </a:r>
            <a:r>
              <a:rPr lang="en-US" dirty="0" err="1"/>
              <a:t>Okolo</a:t>
            </a:r>
            <a:r>
              <a:rPr lang="en-US" dirty="0"/>
              <a:t>, 2010). </a:t>
            </a:r>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17335431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Current Instructional Strategies</a:t>
            </a:r>
            <a:r>
              <a:rPr lang="en-US" dirty="0" smtClean="0"/>
              <a:t>:</a:t>
            </a:r>
          </a:p>
          <a:p>
            <a:endParaRPr lang="en-US" dirty="0" smtClean="0"/>
          </a:p>
          <a:p>
            <a:r>
              <a:rPr lang="en-US" dirty="0"/>
              <a:t>If technology- based solutions for students with LD are to be considered and integrated, they too must provide evidence of the effectiveness of a technology-based instructional practice (Smith &amp; </a:t>
            </a:r>
            <a:r>
              <a:rPr lang="en-US" dirty="0" err="1"/>
              <a:t>Okolo</a:t>
            </a:r>
            <a:r>
              <a:rPr lang="en-US" dirty="0"/>
              <a:t>, 2010). </a:t>
            </a:r>
            <a:endParaRPr lang="en-US" dirty="0" smtClean="0"/>
          </a:p>
          <a:p>
            <a:endParaRPr lang="en-US" dirty="0"/>
          </a:p>
          <a:p>
            <a:r>
              <a:rPr lang="en-US" dirty="0"/>
              <a:t>Teachers felt they were skilled enough to use a variety of software applications for meaningful learning and implemented the types of instructional strategies that are consistent with student-centered learning and best uses of technology to support learning (Grant, Ross &amp; Wang, 2005).</a:t>
            </a:r>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4259757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Theorists on technology integration:</a:t>
            </a:r>
          </a:p>
          <a:p>
            <a:endParaRPr lang="en-US" dirty="0"/>
          </a:p>
          <a:p>
            <a:r>
              <a:rPr lang="en-US" dirty="0"/>
              <a:t>All students may receive a curriculum tailored to their needs, learning style, pace and profile of mastery, and record of success with earlier materials and lessons. Computer technology permits us to realize, for the first time, progressive education ideals of “personalization” and “active, hands-on learning” for students all over the world (Gardner, 2000). Howard Gardner’s Theory of Multiple Intelligences states that there are several different types of intelligences. These include: verbal/linguistic, logical/mathematical, kinesthetic, visual/spatial, musical, interpersonal, intrapersonal, and naturalistic. Gardner’s theory suggests that children learn in different ways. </a:t>
            </a:r>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3324373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Theorists on technology integration:</a:t>
            </a:r>
          </a:p>
          <a:p>
            <a:endParaRPr lang="en-US" dirty="0" smtClean="0"/>
          </a:p>
          <a:p>
            <a:r>
              <a:rPr lang="en-US" dirty="0"/>
              <a:t>John Dewey believed in intellectual equipment. There is no question that would-be pioneers in the educational field need an extensive and severe intellectual equipment </a:t>
            </a:r>
            <a:r>
              <a:rPr lang="en-US" dirty="0" smtClean="0"/>
              <a:t>(Dewey, 2009). Intellectual </a:t>
            </a:r>
            <a:r>
              <a:rPr lang="en-US" dirty="0"/>
              <a:t>equipment changes with the times, thus modern technology can be considered intellectual equipment for the current times. John Dewey believed in experimentation, and thus, would believe in new experimentation via technology. John Dewey believed students thrive in an environment where they are allowed to experience and interact with the curriculum.</a:t>
            </a:r>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12991243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Implementing </a:t>
            </a:r>
            <a:r>
              <a:rPr lang="en-US" dirty="0"/>
              <a:t>instructional technology to twenty four second grade students three times a week for forty minutes over four weeks in the afternoon will increase student achievement in the social studies content area.</a:t>
            </a:r>
          </a:p>
        </p:txBody>
      </p:sp>
      <p:sp>
        <p:nvSpPr>
          <p:cNvPr id="3" name="Title 2"/>
          <p:cNvSpPr>
            <a:spLocks noGrp="1"/>
          </p:cNvSpPr>
          <p:nvPr>
            <p:ph type="title"/>
          </p:nvPr>
        </p:nvSpPr>
        <p:spPr/>
        <p:txBody>
          <a:bodyPr/>
          <a:lstStyle/>
          <a:p>
            <a:r>
              <a:rPr lang="en-US" dirty="0" smtClean="0"/>
              <a:t>Statement of the Hypothesis:</a:t>
            </a:r>
            <a:endParaRPr lang="en-US" dirty="0"/>
          </a:p>
        </p:txBody>
      </p:sp>
    </p:spTree>
    <p:extLst>
      <p:ext uri="{BB962C8B-B14F-4D97-AF65-F5344CB8AC3E}">
        <p14:creationId xmlns:p14="http://schemas.microsoft.com/office/powerpoint/2010/main" val="3834161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a:t>Participants (N): </a:t>
            </a:r>
            <a:r>
              <a:rPr lang="en-US" dirty="0"/>
              <a:t>The participants will consist of a group of 24 students from P.S. X, a public school in, Brooklyn, New York. The class chosen will be a second grade class studying the social studies content area</a:t>
            </a:r>
            <a:r>
              <a:rPr lang="en-US" dirty="0" smtClean="0"/>
              <a:t>.</a:t>
            </a:r>
          </a:p>
          <a:p>
            <a:endParaRPr lang="en-US" dirty="0" smtClean="0"/>
          </a:p>
          <a:p>
            <a:r>
              <a:rPr lang="en-US" b="1" dirty="0"/>
              <a:t>Instruments (S): </a:t>
            </a:r>
            <a:r>
              <a:rPr lang="en-US" dirty="0"/>
              <a:t>The students will be observed prior to technology rich instruction. After observing students throughout the technology rich-infused instruction for one period of 40 minutes, for 3 times a week, for 4 weeks, I will conduct a post-test. Students will complete a survey. </a:t>
            </a:r>
          </a:p>
          <a:p>
            <a:endParaRPr lang="en-US" dirty="0"/>
          </a:p>
        </p:txBody>
      </p:sp>
      <p:sp>
        <p:nvSpPr>
          <p:cNvPr id="3" name="Title 2"/>
          <p:cNvSpPr>
            <a:spLocks noGrp="1"/>
          </p:cNvSpPr>
          <p:nvPr>
            <p:ph type="title"/>
          </p:nvPr>
        </p:nvSpPr>
        <p:spPr/>
        <p:txBody>
          <a:bodyPr/>
          <a:lstStyle/>
          <a:p>
            <a:r>
              <a:rPr lang="en-US" dirty="0" smtClean="0"/>
              <a:t>Method:</a:t>
            </a:r>
            <a:endParaRPr lang="en-US" dirty="0"/>
          </a:p>
        </p:txBody>
      </p:sp>
    </p:spTree>
    <p:extLst>
      <p:ext uri="{BB962C8B-B14F-4D97-AF65-F5344CB8AC3E}">
        <p14:creationId xmlns:p14="http://schemas.microsoft.com/office/powerpoint/2010/main" val="22337018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sz="2400" dirty="0"/>
              <a:t>1. Cavanaugh, C., Dawson, K., &amp; </a:t>
            </a:r>
            <a:r>
              <a:rPr lang="en-US" sz="2400" dirty="0" err="1"/>
              <a:t>Ritzhaupt</a:t>
            </a:r>
            <a:r>
              <a:rPr lang="en-US" sz="2400" dirty="0"/>
              <a:t>, A. (2011). An evaluation of the conditions, processes, and consequences of laptop computing in K-12 classrooms. Journal Of Educational Computing Research, 45(3), 359-378.</a:t>
            </a:r>
          </a:p>
          <a:p>
            <a:r>
              <a:rPr lang="en-US" sz="2400" dirty="0"/>
              <a:t>2. Wang, C., </a:t>
            </a:r>
            <a:r>
              <a:rPr lang="en-US" sz="2400" dirty="0" err="1"/>
              <a:t>Ke</a:t>
            </a:r>
            <a:r>
              <a:rPr lang="en-US" sz="2400" dirty="0"/>
              <a:t>, Y., Wu, J., &amp; Hsu, W. (2012). Collaborative action research on technology integration for science learning. Journal Of Science Education &amp; Technology, 21(1), 125-132. doi:10.1007/s10956-011-9289-0</a:t>
            </a:r>
          </a:p>
          <a:p>
            <a:r>
              <a:rPr lang="en-US" sz="2400" dirty="0"/>
              <a:t>3. </a:t>
            </a:r>
            <a:r>
              <a:rPr lang="en-US" sz="2400" dirty="0" err="1"/>
              <a:t>Tuzun</a:t>
            </a:r>
            <a:r>
              <a:rPr lang="en-US" sz="2400" dirty="0"/>
              <a:t>, H., </a:t>
            </a:r>
            <a:r>
              <a:rPr lang="en-US" sz="2400" dirty="0" err="1"/>
              <a:t>Yilmaz-Soylu</a:t>
            </a:r>
            <a:r>
              <a:rPr lang="en-US" sz="2400" dirty="0"/>
              <a:t>, M., </a:t>
            </a:r>
            <a:r>
              <a:rPr lang="en-US" sz="2400" dirty="0" err="1"/>
              <a:t>Karakus</a:t>
            </a:r>
            <a:r>
              <a:rPr lang="en-US" sz="2400" dirty="0"/>
              <a:t>, T., </a:t>
            </a:r>
            <a:r>
              <a:rPr lang="en-US" sz="2400" dirty="0" err="1"/>
              <a:t>Inal</a:t>
            </a:r>
            <a:r>
              <a:rPr lang="en-US" sz="2400" dirty="0"/>
              <a:t>, Y., &amp; </a:t>
            </a:r>
            <a:r>
              <a:rPr lang="en-US" sz="2400" dirty="0" err="1"/>
              <a:t>Kizilkaya</a:t>
            </a:r>
            <a:r>
              <a:rPr lang="en-US" sz="2400" dirty="0"/>
              <a:t>, G. (2009). The effects of computer games on primary school students' achievement and motivation in geography learning. Computers &amp; Education, 52(1), 68-77. </a:t>
            </a:r>
          </a:p>
          <a:p>
            <a:r>
              <a:rPr lang="en-US" sz="2400" dirty="0"/>
              <a:t>4. Bourgeois, M., &amp; Hunt, B. (2011). Teaching 2.0: Teams keep teachers and students plugged into technology. Journal Of Staff Development, 32(5), 34-37.</a:t>
            </a:r>
          </a:p>
          <a:p>
            <a:r>
              <a:rPr lang="en-US" sz="2400" dirty="0"/>
              <a:t>5. </a:t>
            </a:r>
            <a:r>
              <a:rPr lang="en-US" sz="2400" dirty="0" err="1"/>
              <a:t>Blau</a:t>
            </a:r>
            <a:r>
              <a:rPr lang="en-US" sz="2400" dirty="0"/>
              <a:t>, I. (2011). Teachers for “smart classrooms": The extent of implementation of an interactive whiteboard-based professional development program on elementary teachers' instructional practices. Interdisciplinary Journal Of E-Learning &amp; Learning Objects, 7275-289</a:t>
            </a:r>
            <a:r>
              <a:rPr lang="en-US" sz="2400" dirty="0" smtClean="0"/>
              <a:t>.</a:t>
            </a:r>
          </a:p>
          <a:p>
            <a:r>
              <a:rPr lang="en-US" sz="2400" dirty="0"/>
              <a:t>6. House, J. (2012). Science achievement of elementary-school students in the United States and Japan in TIMSS 2007: An assessment of the effects of technology engagement and classroom lesson activities. International Journal Of Instructional Media, 39(3), 263-274. </a:t>
            </a:r>
          </a:p>
          <a:p>
            <a:endParaRPr lang="en-US" sz="2400" dirty="0" smtClean="0"/>
          </a:p>
          <a:p>
            <a:endParaRPr lang="en-US" sz="2400" dirty="0"/>
          </a:p>
          <a:p>
            <a:endParaRPr lang="en-US" dirty="0"/>
          </a:p>
        </p:txBody>
      </p:sp>
      <p:sp>
        <p:nvSpPr>
          <p:cNvPr id="3" name="Title 2"/>
          <p:cNvSpPr>
            <a:spLocks noGrp="1"/>
          </p:cNvSpPr>
          <p:nvPr>
            <p:ph type="title"/>
          </p:nvPr>
        </p:nvSpPr>
        <p:spPr/>
        <p:txBody>
          <a:bodyPr>
            <a:normAutofit/>
          </a:bodyPr>
          <a:lstStyle/>
          <a:p>
            <a:r>
              <a:rPr lang="en-US" dirty="0" smtClean="0"/>
              <a:t>References:</a:t>
            </a:r>
            <a:endParaRPr lang="en-US" dirty="0"/>
          </a:p>
        </p:txBody>
      </p:sp>
    </p:spTree>
    <p:extLst>
      <p:ext uri="{BB962C8B-B14F-4D97-AF65-F5344CB8AC3E}">
        <p14:creationId xmlns:p14="http://schemas.microsoft.com/office/powerpoint/2010/main" val="19616893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1500" dirty="0" smtClean="0"/>
              <a:t>7</a:t>
            </a:r>
            <a:r>
              <a:rPr lang="en-US" sz="1500" dirty="0"/>
              <a:t>. </a:t>
            </a:r>
            <a:r>
              <a:rPr lang="en-US" sz="1500" dirty="0" err="1"/>
              <a:t>Lefever</a:t>
            </a:r>
            <a:r>
              <a:rPr lang="en-US" sz="1500" dirty="0"/>
              <a:t>-Davis, S., &amp; </a:t>
            </a:r>
            <a:r>
              <a:rPr lang="en-US" sz="1500" dirty="0" err="1"/>
              <a:t>Pearman</a:t>
            </a:r>
            <a:r>
              <a:rPr lang="en-US" sz="1500" dirty="0"/>
              <a:t>, C. (2005). Early readers and electronic texts: CD-ROM storybook features that influence reading behaviors. Reading Teacher, 58(5), 446-454.</a:t>
            </a:r>
          </a:p>
          <a:p>
            <a:r>
              <a:rPr lang="en-US" sz="1500" dirty="0"/>
              <a:t>8. </a:t>
            </a:r>
            <a:r>
              <a:rPr lang="en-US" sz="1500" dirty="0" err="1"/>
              <a:t>Vekiri</a:t>
            </a:r>
            <a:r>
              <a:rPr lang="en-US" sz="1500" dirty="0"/>
              <a:t>, I. (2010). Socioeconomic differences in elementary students' ICT beliefs and out-of-school experiences. Computers &amp; Education, 54(4), 941-950.</a:t>
            </a:r>
          </a:p>
          <a:p>
            <a:r>
              <a:rPr lang="en-US" sz="1500" dirty="0"/>
              <a:t>9. </a:t>
            </a:r>
            <a:r>
              <a:rPr lang="en-US" sz="1500" dirty="0" err="1"/>
              <a:t>Ertmer</a:t>
            </a:r>
            <a:r>
              <a:rPr lang="en-US" sz="1500" dirty="0"/>
              <a:t>, P. A., </a:t>
            </a:r>
            <a:r>
              <a:rPr lang="en-US" sz="1500" dirty="0" err="1"/>
              <a:t>Ottenbreit-Leftwich</a:t>
            </a:r>
            <a:r>
              <a:rPr lang="en-US" sz="1500" dirty="0"/>
              <a:t>, A. T., </a:t>
            </a:r>
            <a:r>
              <a:rPr lang="en-US" sz="1500" dirty="0" err="1"/>
              <a:t>Sadik</a:t>
            </a:r>
            <a:r>
              <a:rPr lang="en-US" sz="1500" dirty="0"/>
              <a:t>, O., </a:t>
            </a:r>
            <a:r>
              <a:rPr lang="en-US" sz="1500" dirty="0" err="1"/>
              <a:t>Sendurur</a:t>
            </a:r>
            <a:r>
              <a:rPr lang="en-US" sz="1500" dirty="0"/>
              <a:t>, E., &amp; </a:t>
            </a:r>
            <a:r>
              <a:rPr lang="en-US" sz="1500" dirty="0" err="1"/>
              <a:t>Sendurur</a:t>
            </a:r>
            <a:r>
              <a:rPr lang="en-US" sz="1500" dirty="0"/>
              <a:t>, P. (2012). Teacher beliefs and technology integration practices: a critical relationship. Computers &amp; Education, 59(2), 423-435.  </a:t>
            </a:r>
          </a:p>
          <a:p>
            <a:r>
              <a:rPr lang="en-US" sz="1500" dirty="0"/>
              <a:t>10. Means, B. (2010). Technology and education change: focus on student learning. Journal Of Research On Technology In Education, 42(3), 285-307.</a:t>
            </a:r>
          </a:p>
          <a:p>
            <a:r>
              <a:rPr lang="en-US" sz="1500" dirty="0"/>
              <a:t>11. Gardner, H. (2000). Technology remakes the schools. Futurist, 34(2), 30-32</a:t>
            </a:r>
            <a:r>
              <a:rPr lang="en-US" sz="1500" dirty="0" smtClean="0"/>
              <a:t>.</a:t>
            </a:r>
          </a:p>
          <a:p>
            <a:r>
              <a:rPr lang="en-US" sz="1500" dirty="0"/>
              <a:t>12. Dewey, J. (2009). Education as engineering. Journal Of Curriculum Studies, 41(1), 1-5</a:t>
            </a:r>
            <a:r>
              <a:rPr lang="en-US" sz="1500" dirty="0" smtClean="0"/>
              <a:t>.</a:t>
            </a:r>
          </a:p>
          <a:p>
            <a:r>
              <a:rPr lang="en-US" sz="1500" dirty="0"/>
              <a:t>13. Simpson, A. (2010). Integrating technology with literacy: Using teacher-guided collaborative online learning to encourage critical thinking. ALT-J: Research In Learning Technology, 18(2), 119-131. </a:t>
            </a:r>
            <a:endParaRPr lang="en-US" sz="1500" dirty="0" smtClean="0"/>
          </a:p>
          <a:p>
            <a:r>
              <a:rPr lang="en-US" sz="1500" dirty="0"/>
              <a:t>14. </a:t>
            </a:r>
            <a:r>
              <a:rPr lang="en-US" sz="1500" dirty="0" err="1"/>
              <a:t>Kemker</a:t>
            </a:r>
            <a:r>
              <a:rPr lang="en-US" sz="1500" dirty="0"/>
              <a:t>, K., Barron, A. E., &amp; </a:t>
            </a:r>
            <a:r>
              <a:rPr lang="en-US" sz="1500" dirty="0" err="1"/>
              <a:t>Harmes</a:t>
            </a:r>
            <a:r>
              <a:rPr lang="en-US" sz="1500" dirty="0"/>
              <a:t>, J. (2007). Laptop computers in the elementary classroom: Authentic instruction with at-risk students. Educational Media International, 44(4), 305-321.</a:t>
            </a:r>
          </a:p>
          <a:p>
            <a:endParaRPr lang="en-US" sz="1500" dirty="0"/>
          </a:p>
          <a:p>
            <a:endParaRPr lang="en-US" sz="1500" dirty="0" smtClean="0"/>
          </a:p>
          <a:p>
            <a:endParaRPr lang="en-US" sz="1500" dirty="0"/>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1799633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Introduction:</a:t>
            </a:r>
            <a:r>
              <a:rPr lang="en-US" sz="2300" dirty="0" smtClean="0"/>
              <a:t>______________________ ___Slide 3</a:t>
            </a:r>
          </a:p>
          <a:p>
            <a:pPr lvl="1"/>
            <a:r>
              <a:rPr lang="en-US" dirty="0" smtClean="0"/>
              <a:t>Statement of the Problem:------------ Slide 4</a:t>
            </a:r>
          </a:p>
          <a:p>
            <a:pPr lvl="1"/>
            <a:r>
              <a:rPr lang="en-US" dirty="0" smtClean="0"/>
              <a:t>Review of Related Literature:----------Slide 5- 15</a:t>
            </a:r>
          </a:p>
          <a:p>
            <a:pPr lvl="1"/>
            <a:r>
              <a:rPr lang="en-US" dirty="0" smtClean="0"/>
              <a:t>Statement of the Hypothesis---------- Slide 16</a:t>
            </a:r>
          </a:p>
          <a:p>
            <a:r>
              <a:rPr lang="en-US" dirty="0" smtClean="0"/>
              <a:t>Method:</a:t>
            </a:r>
          </a:p>
          <a:p>
            <a:pPr lvl="1"/>
            <a:r>
              <a:rPr lang="en-US" dirty="0" smtClean="0"/>
              <a:t>Participants (N):--------------------- Slide 17</a:t>
            </a:r>
          </a:p>
          <a:p>
            <a:pPr lvl="1"/>
            <a:r>
              <a:rPr lang="en-US" dirty="0" smtClean="0"/>
              <a:t>Instruments (S):--------------------- Slide 17</a:t>
            </a:r>
          </a:p>
          <a:p>
            <a:r>
              <a:rPr lang="en-US" dirty="0" smtClean="0"/>
              <a:t>References:-------------------- </a:t>
            </a:r>
            <a:r>
              <a:rPr lang="en-US" sz="2300" dirty="0" smtClean="0"/>
              <a:t>Slide 18-21 </a:t>
            </a:r>
            <a:r>
              <a:rPr lang="en-US" dirty="0" smtClean="0"/>
              <a:t> </a:t>
            </a:r>
          </a:p>
          <a:p>
            <a:r>
              <a:rPr lang="en-US" dirty="0" smtClean="0"/>
              <a:t>Appendix:</a:t>
            </a:r>
          </a:p>
          <a:p>
            <a:pPr lvl="1"/>
            <a:r>
              <a:rPr lang="en-US" dirty="0" smtClean="0"/>
              <a:t>Consent Forms:--------------------Slide 22-24</a:t>
            </a:r>
          </a:p>
        </p:txBody>
      </p:sp>
      <p:sp>
        <p:nvSpPr>
          <p:cNvPr id="3" name="Title 2"/>
          <p:cNvSpPr>
            <a:spLocks noGrp="1"/>
          </p:cNvSpPr>
          <p:nvPr>
            <p:ph type="title"/>
          </p:nvPr>
        </p:nvSpPr>
        <p:spPr/>
        <p:txBody>
          <a:bodyPr>
            <a:normAutofit/>
          </a:bodyPr>
          <a:lstStyle/>
          <a:p>
            <a:r>
              <a:rPr lang="en-US" sz="4000" dirty="0"/>
              <a:t>Table of Contents </a:t>
            </a:r>
          </a:p>
        </p:txBody>
      </p:sp>
    </p:spTree>
    <p:extLst>
      <p:ext uri="{BB962C8B-B14F-4D97-AF65-F5344CB8AC3E}">
        <p14:creationId xmlns:p14="http://schemas.microsoft.com/office/powerpoint/2010/main" val="6017129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15</a:t>
            </a:r>
            <a:r>
              <a:rPr lang="en-US" dirty="0"/>
              <a:t>. Wong, E. L., &amp; Li, S. C. (2011). Framing ICT implementation in a context of educational change: A structural equation modeling analysis. Australasian Journal Of Educational Technology, 27(2), 361-379</a:t>
            </a:r>
          </a:p>
          <a:p>
            <a:r>
              <a:rPr lang="en-US" dirty="0"/>
              <a:t>16. Kennedy, M. J., &amp; Deshler, D. D. (2010). Literacy instruction, technology, and students with learning disabilities: Research we have, research we need. Learning Disability Quarterly, 33(4), 289-298.</a:t>
            </a:r>
          </a:p>
          <a:p>
            <a:r>
              <a:rPr lang="en-US" dirty="0"/>
              <a:t>17. Liu, T., </a:t>
            </a:r>
            <a:r>
              <a:rPr lang="en-US" dirty="0" err="1"/>
              <a:t>Peng</a:t>
            </a:r>
            <a:r>
              <a:rPr lang="en-US" dirty="0"/>
              <a:t>, H., Wu, W., &amp; Lin, M. (2009). The effects of mobile natural-science learning based on the 5E learning cycle: A case study. Educational Technology &amp; Society, 12(4), 344-358</a:t>
            </a:r>
          </a:p>
          <a:p>
            <a:r>
              <a:rPr lang="en-US" dirty="0"/>
              <a:t>18. Smith, S. J., &amp; </a:t>
            </a:r>
            <a:r>
              <a:rPr lang="en-US" dirty="0" err="1"/>
              <a:t>Okolo</a:t>
            </a:r>
            <a:r>
              <a:rPr lang="en-US" dirty="0"/>
              <a:t>, C. (2010). Response to intervention and evidence-based practices: where does technology fit?. Learning Disability Quarterly, 33(4), </a:t>
            </a:r>
            <a:r>
              <a:rPr lang="en-US" dirty="0" smtClean="0"/>
              <a:t>257-272</a:t>
            </a:r>
          </a:p>
          <a:p>
            <a:r>
              <a:rPr lang="en-US" dirty="0"/>
              <a:t>19. Chandra, V., &amp; Lloyd, M. (2008). The methodological nettle: ICT and student achievement. British Journal Of Educational Technology, 39(6), 1087-1098.</a:t>
            </a:r>
          </a:p>
          <a:p>
            <a:r>
              <a:rPr lang="en-US" dirty="0"/>
              <a:t>20. Hernandez-Ramos, P., &amp; De La Paz, S. (2009). Learning history in middle school by designing multimedia in a project-based learning experience. Journal Of Research On Technology In Education, 42(2), 151-173.</a:t>
            </a:r>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4233436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US" dirty="0" smtClean="0"/>
              <a:t>21</a:t>
            </a:r>
            <a:r>
              <a:rPr lang="en-US" dirty="0"/>
              <a:t>. </a:t>
            </a:r>
            <a:r>
              <a:rPr lang="en-US" dirty="0" err="1"/>
              <a:t>Bigum</a:t>
            </a:r>
            <a:r>
              <a:rPr lang="en-US" dirty="0"/>
              <a:t>, C., </a:t>
            </a:r>
            <a:r>
              <a:rPr lang="en-US" dirty="0" err="1"/>
              <a:t>Knobel</a:t>
            </a:r>
            <a:r>
              <a:rPr lang="en-US" dirty="0"/>
              <a:t>, M., </a:t>
            </a:r>
            <a:r>
              <a:rPr lang="en-US" dirty="0" err="1"/>
              <a:t>Lankshear</a:t>
            </a:r>
            <a:r>
              <a:rPr lang="en-US" dirty="0"/>
              <a:t>, C., &amp; Rowan, L. (2003). Literacy, technology and the economics of attention. L1-Educational Studies In Language &amp; Literature, 3(1/2), 95-122.</a:t>
            </a:r>
          </a:p>
          <a:p>
            <a:r>
              <a:rPr lang="en-US" dirty="0"/>
              <a:t>22. Grant, M. M., Ross, S. M., &amp; Wang, W. (2005). Computers on wheels: an alternative to ‘each one has one’. British Journal Of Educational Technology, 36(6), 1017-1034.</a:t>
            </a:r>
          </a:p>
          <a:p>
            <a:r>
              <a:rPr lang="en-US" dirty="0"/>
              <a:t>23. Wolff, L. A., McClelland, S. S., &amp; Stewart, S. E. (2010). The relationship between adequate yearly progress and the quality of professional development. Journal Of School Leadership, 20(3), 304-322</a:t>
            </a:r>
          </a:p>
          <a:p>
            <a:r>
              <a:rPr lang="en-US" dirty="0"/>
              <a:t>24. Bailey, G., Shaw, E. r., &amp; </a:t>
            </a:r>
            <a:r>
              <a:rPr lang="en-US" dirty="0" err="1"/>
              <a:t>Hollifield</a:t>
            </a:r>
            <a:r>
              <a:rPr lang="en-US" dirty="0"/>
              <a:t>, D. (2006). The devaluation of social studies in the elementary grades. Journal Of Social Studies Research, 30(2), 18-29</a:t>
            </a:r>
          </a:p>
          <a:p>
            <a:r>
              <a:rPr lang="en-US" dirty="0"/>
              <a:t>25. Frye, E. M., </a:t>
            </a:r>
            <a:r>
              <a:rPr lang="en-US" dirty="0" err="1"/>
              <a:t>Trathen</a:t>
            </a:r>
            <a:r>
              <a:rPr lang="en-US" dirty="0"/>
              <a:t>, W., &amp; </a:t>
            </a:r>
            <a:r>
              <a:rPr lang="en-US" dirty="0" err="1"/>
              <a:t>Koppenhaver</a:t>
            </a:r>
            <a:r>
              <a:rPr lang="en-US" dirty="0"/>
              <a:t>, D. A. (2010). Internet workshop and blog publishing: Meeting student (and teacher) learning needs to achieve best practice in the twenty-first-century social studies classroom. Social Studies, 101(2), 46-53</a:t>
            </a:r>
            <a:r>
              <a:rPr lang="en-US" dirty="0" smtClean="0"/>
              <a:t>.</a:t>
            </a:r>
          </a:p>
          <a:p>
            <a:r>
              <a:rPr lang="en-US" dirty="0"/>
              <a:t>26. Linder, S. M. (2012). Interactive whiteboards in early childhood mathematics: strategies for effective implementation in pre-K-grade 3. Young Children, 67(3), 26-32,.  </a:t>
            </a:r>
          </a:p>
          <a:p>
            <a:r>
              <a:rPr lang="en-US" dirty="0"/>
              <a:t>27. Sugar, W., &amp; Wilson, K. (2005). Seeking alternatives to in-service technology workshops from teachers' perspectives. Journal Of Computing In Teacher Education, 21(4), 91-98</a:t>
            </a:r>
          </a:p>
          <a:p>
            <a:endParaRPr lang="en-US" dirty="0"/>
          </a:p>
          <a:p>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1448233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fontScale="25000" lnSpcReduction="20000"/>
          </a:bodyPr>
          <a:lstStyle/>
          <a:p>
            <a:pPr marL="109728" indent="0">
              <a:buNone/>
            </a:pPr>
            <a:endParaRPr lang="en-US" sz="5600" dirty="0"/>
          </a:p>
          <a:p>
            <a:r>
              <a:rPr lang="en-US" sz="5600" dirty="0"/>
              <a:t>Dear Parent/ Guardian,</a:t>
            </a:r>
          </a:p>
          <a:p>
            <a:r>
              <a:rPr lang="en-US" sz="5600" dirty="0"/>
              <a:t>I am currently a graduate student in the Childhood Education Masters program at Brooklyn College.  I am conducting an action research project to see if the use of technology in schools helps or hinders student learning in the social studies content area. I will be observing if the use of </a:t>
            </a:r>
            <a:r>
              <a:rPr lang="en-US" sz="5600" dirty="0" err="1"/>
              <a:t>smartboards</a:t>
            </a:r>
            <a:r>
              <a:rPr lang="en-US" sz="5600" dirty="0"/>
              <a:t> and laptops increases student achievement in your child’s classroom. Therefore, I am requesting your permission to use your student’s data for my action research project. </a:t>
            </a:r>
          </a:p>
          <a:p>
            <a:r>
              <a:rPr lang="en-US" sz="5600" dirty="0"/>
              <a:t>All results of the study will be reported as a group study, which means that all students’ names and all corresponding information will remain completely anonymous.  If you have any questions or concerns, please feel free to contact me via email at andreamstern1@gmail.com. </a:t>
            </a:r>
          </a:p>
          <a:p>
            <a:endParaRPr lang="en-US" sz="5600" dirty="0"/>
          </a:p>
          <a:p>
            <a:r>
              <a:rPr lang="en-US" sz="5600" dirty="0"/>
              <a:t>Thank you in advance for your support!</a:t>
            </a:r>
          </a:p>
          <a:p>
            <a:r>
              <a:rPr lang="en-US" sz="5600" dirty="0"/>
              <a:t>Sincerely,</a:t>
            </a:r>
          </a:p>
          <a:p>
            <a:endParaRPr lang="en-US" sz="5600" dirty="0"/>
          </a:p>
          <a:p>
            <a:r>
              <a:rPr lang="en-US" sz="5600" dirty="0"/>
              <a:t>Andrea Stern</a:t>
            </a:r>
          </a:p>
          <a:p>
            <a:pPr marL="109728" indent="0">
              <a:buNone/>
            </a:pPr>
            <a:endParaRPr lang="en-US" sz="5600" dirty="0"/>
          </a:p>
          <a:p>
            <a:r>
              <a:rPr lang="en-US" sz="5600" dirty="0"/>
              <a:t>I give </a:t>
            </a:r>
            <a:r>
              <a:rPr lang="en-US" sz="5600" dirty="0" smtClean="0"/>
              <a:t>________________________________ </a:t>
            </a:r>
            <a:r>
              <a:rPr lang="en-US" sz="5600" dirty="0"/>
              <a:t>(Student’s name) permission to </a:t>
            </a:r>
          </a:p>
          <a:p>
            <a:endParaRPr lang="en-US" sz="5600" dirty="0"/>
          </a:p>
          <a:p>
            <a:r>
              <a:rPr lang="en-US" sz="5600" dirty="0"/>
              <a:t>take part in the research study</a:t>
            </a:r>
            <a:r>
              <a:rPr lang="en-US" sz="5600" dirty="0" smtClean="0"/>
              <a:t>.</a:t>
            </a:r>
          </a:p>
          <a:p>
            <a:pPr marL="109728" indent="0">
              <a:buNone/>
            </a:pPr>
            <a:r>
              <a:rPr lang="en-US" sz="5600" dirty="0" smtClean="0"/>
              <a:t>      ________________________________________           _____________________</a:t>
            </a:r>
            <a:endParaRPr lang="en-US" sz="5600" dirty="0"/>
          </a:p>
          <a:p>
            <a:pPr marL="109728" indent="0">
              <a:buNone/>
            </a:pPr>
            <a:r>
              <a:rPr lang="en-US" sz="5600" dirty="0" smtClean="0"/>
              <a:t>       (</a:t>
            </a:r>
            <a:r>
              <a:rPr lang="en-US" sz="5600" dirty="0"/>
              <a:t>Parent/ Guardian Signature)		</a:t>
            </a:r>
            <a:r>
              <a:rPr lang="en-US" sz="5600" dirty="0" smtClean="0"/>
              <a:t>(</a:t>
            </a:r>
            <a:r>
              <a:rPr lang="en-US" sz="5600" dirty="0"/>
              <a:t>Date)</a:t>
            </a:r>
          </a:p>
          <a:p>
            <a:endParaRPr lang="en-US" dirty="0"/>
          </a:p>
          <a:p>
            <a:endParaRPr lang="en-US" dirty="0"/>
          </a:p>
        </p:txBody>
      </p:sp>
      <p:sp>
        <p:nvSpPr>
          <p:cNvPr id="3" name="Title 2"/>
          <p:cNvSpPr>
            <a:spLocks noGrp="1"/>
          </p:cNvSpPr>
          <p:nvPr>
            <p:ph type="title"/>
          </p:nvPr>
        </p:nvSpPr>
        <p:spPr/>
        <p:txBody>
          <a:bodyPr>
            <a:normAutofit/>
          </a:bodyPr>
          <a:lstStyle/>
          <a:p>
            <a:r>
              <a:rPr lang="en-US" sz="2000" dirty="0" smtClean="0"/>
              <a:t>Appendix A- Parent Consent Form</a:t>
            </a:r>
            <a:endParaRPr lang="en-US" sz="2000" dirty="0"/>
          </a:p>
        </p:txBody>
      </p:sp>
    </p:spTree>
    <p:extLst>
      <p:ext uri="{BB962C8B-B14F-4D97-AF65-F5344CB8AC3E}">
        <p14:creationId xmlns:p14="http://schemas.microsoft.com/office/powerpoint/2010/main" val="11387663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462272"/>
          </a:xfrm>
        </p:spPr>
        <p:txBody>
          <a:bodyPr>
            <a:normAutofit fontScale="25000" lnSpcReduction="20000"/>
          </a:bodyPr>
          <a:lstStyle/>
          <a:p>
            <a:r>
              <a:rPr lang="en-US" sz="5600" dirty="0"/>
              <a:t>Dear Teacher,</a:t>
            </a:r>
          </a:p>
          <a:p>
            <a:r>
              <a:rPr lang="en-US" sz="5600" dirty="0"/>
              <a:t>I am currently a graduate student in the Childhood Education Masters program at Brooklyn College.  I am conducting an action research project to see if the use of technology in schools helps or hinders student learning in the social studies content area. Therefore, I am requesting your permission to use your class to administer and collect data for my action research project. I am requesting to use your class of second-grade students, in which I will implement instructional technology, for one 45-minute period, 3 times a week, for 4 weeks. All of the lessons will be administered during your students’ scheduled classroom instruction for this subject, and all standards and lesson objectives will be addressed and accomplished.</a:t>
            </a:r>
          </a:p>
          <a:p>
            <a:r>
              <a:rPr lang="en-US" sz="5600" dirty="0"/>
              <a:t>All results of the study will be reported as a group study, which means that all students’ names and all corresponding information will remain completely anonymous.  If you have any questions or concerns, please feel free to contact me via email at andreamstern1@gmail.com. </a:t>
            </a:r>
          </a:p>
          <a:p>
            <a:r>
              <a:rPr lang="en-US" sz="5600" dirty="0"/>
              <a:t>Thank you in advance for your support!</a:t>
            </a:r>
          </a:p>
          <a:p>
            <a:r>
              <a:rPr lang="en-US" sz="5600" dirty="0"/>
              <a:t>Sincerely,</a:t>
            </a:r>
          </a:p>
          <a:p>
            <a:endParaRPr lang="en-US" sz="5600" dirty="0"/>
          </a:p>
          <a:p>
            <a:r>
              <a:rPr lang="en-US" sz="5600" dirty="0"/>
              <a:t>Andrea Stern</a:t>
            </a:r>
          </a:p>
          <a:p>
            <a:pPr marL="109728" indent="0">
              <a:buNone/>
            </a:pPr>
            <a:endParaRPr lang="en-US" sz="5600" dirty="0"/>
          </a:p>
          <a:p>
            <a:r>
              <a:rPr lang="en-US" sz="5600" dirty="0"/>
              <a:t>I give </a:t>
            </a:r>
            <a:r>
              <a:rPr lang="en-US" sz="5600" dirty="0" smtClean="0"/>
              <a:t>________________________ </a:t>
            </a:r>
            <a:r>
              <a:rPr lang="en-US" sz="5600" dirty="0"/>
              <a:t>(Student’s name) permission to </a:t>
            </a:r>
          </a:p>
          <a:p>
            <a:pPr marL="109728" indent="0">
              <a:buNone/>
            </a:pPr>
            <a:r>
              <a:rPr lang="en-US" sz="5600" dirty="0"/>
              <a:t> </a:t>
            </a:r>
            <a:r>
              <a:rPr lang="en-US" sz="5600" dirty="0" smtClean="0"/>
              <a:t>    take </a:t>
            </a:r>
            <a:r>
              <a:rPr lang="en-US" sz="5600" dirty="0"/>
              <a:t>part in the research </a:t>
            </a:r>
            <a:r>
              <a:rPr lang="en-US" sz="5600" dirty="0" smtClean="0"/>
              <a:t>study. </a:t>
            </a:r>
            <a:endParaRPr lang="en-US" sz="5600" dirty="0"/>
          </a:p>
          <a:p>
            <a:pPr marL="109728" indent="0">
              <a:buNone/>
            </a:pPr>
            <a:r>
              <a:rPr lang="en-US" sz="5600" dirty="0" smtClean="0"/>
              <a:t>     ______________(</a:t>
            </a:r>
            <a:r>
              <a:rPr lang="en-US" sz="5600" dirty="0"/>
              <a:t>Teacher’s </a:t>
            </a:r>
            <a:r>
              <a:rPr lang="en-US" sz="5600" dirty="0" smtClean="0"/>
              <a:t>Signature)</a:t>
            </a:r>
            <a:r>
              <a:rPr lang="en-US" sz="5600" dirty="0"/>
              <a:t> </a:t>
            </a:r>
            <a:r>
              <a:rPr lang="en-US" sz="5600" dirty="0" smtClean="0"/>
              <a:t>____________________(Date</a:t>
            </a:r>
            <a:r>
              <a:rPr lang="en-US" sz="5600" dirty="0"/>
              <a:t>)</a:t>
            </a:r>
          </a:p>
          <a:p>
            <a:endParaRPr lang="en-US" dirty="0"/>
          </a:p>
        </p:txBody>
      </p:sp>
      <p:sp>
        <p:nvSpPr>
          <p:cNvPr id="3" name="Title 2"/>
          <p:cNvSpPr>
            <a:spLocks noGrp="1"/>
          </p:cNvSpPr>
          <p:nvPr>
            <p:ph type="title"/>
          </p:nvPr>
        </p:nvSpPr>
        <p:spPr/>
        <p:txBody>
          <a:bodyPr>
            <a:normAutofit/>
          </a:bodyPr>
          <a:lstStyle/>
          <a:p>
            <a:r>
              <a:rPr lang="fr-FR" sz="2000" dirty="0" err="1"/>
              <a:t>Appendix</a:t>
            </a:r>
            <a:r>
              <a:rPr lang="fr-FR" sz="2000" dirty="0"/>
              <a:t> </a:t>
            </a:r>
            <a:r>
              <a:rPr lang="fr-FR" sz="2000" dirty="0" smtClean="0"/>
              <a:t>B- </a:t>
            </a:r>
            <a:r>
              <a:rPr lang="fr-FR" sz="2000" dirty="0" err="1" smtClean="0"/>
              <a:t>Teacher</a:t>
            </a:r>
            <a:r>
              <a:rPr lang="fr-FR" sz="2000" dirty="0" smtClean="0"/>
              <a:t> </a:t>
            </a:r>
            <a:r>
              <a:rPr lang="fr-FR" sz="2000" dirty="0"/>
              <a:t>Consent </a:t>
            </a:r>
            <a:r>
              <a:rPr lang="fr-FR" sz="2000" dirty="0" err="1"/>
              <a:t>Form</a:t>
            </a:r>
            <a:endParaRPr lang="en-US" sz="2000" dirty="0"/>
          </a:p>
        </p:txBody>
      </p:sp>
    </p:spTree>
    <p:extLst>
      <p:ext uri="{BB962C8B-B14F-4D97-AF65-F5344CB8AC3E}">
        <p14:creationId xmlns:p14="http://schemas.microsoft.com/office/powerpoint/2010/main" val="21189999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r>
              <a:rPr lang="en-US" sz="2900" dirty="0"/>
              <a:t>Dear Principal,</a:t>
            </a:r>
          </a:p>
          <a:p>
            <a:endParaRPr lang="en-US" sz="2900" dirty="0"/>
          </a:p>
          <a:p>
            <a:r>
              <a:rPr lang="en-US" sz="2900" dirty="0"/>
              <a:t>	I am currently a graduate student in the Childhood Education Masters program at Brooklyn College.  I am conducting an action research project to see if the use of technology in schools helps or hinders student learning in the social studies content area.  Therefore, I am requesting your permission to use your student’s data for my action research project. I am requesting to use one class of second-grade students, in which I will implement instructional technology, for one 45-minute period, 3 times a week, for 4 weeks. All of the lessons will be administered during your student’s scheduled classroom instruction for this subject, and all standards and lesson objectives will be addressed and accomplished.</a:t>
            </a:r>
          </a:p>
          <a:p>
            <a:r>
              <a:rPr lang="en-US" sz="2900" dirty="0"/>
              <a:t>All results of the study will be reported as a group study, which means that all students’ names and all corresponding information will remain completely anonymous.  If you have any questions or concerns, please feel free to contact me via email at andreamstern1@gmail.com. </a:t>
            </a:r>
          </a:p>
          <a:p>
            <a:endParaRPr lang="en-US" sz="2900" dirty="0"/>
          </a:p>
          <a:p>
            <a:r>
              <a:rPr lang="en-US" sz="2900" dirty="0"/>
              <a:t>Thank you in advance for your support!</a:t>
            </a:r>
          </a:p>
          <a:p>
            <a:r>
              <a:rPr lang="en-US" sz="2900" dirty="0"/>
              <a:t>Sincerely,</a:t>
            </a:r>
          </a:p>
          <a:p>
            <a:pPr marL="109728" indent="0">
              <a:buNone/>
            </a:pPr>
            <a:r>
              <a:rPr lang="en-US" sz="2900" dirty="0" smtClean="0"/>
              <a:t>     Andrea Stern</a:t>
            </a:r>
          </a:p>
          <a:p>
            <a:pPr marL="109728" indent="0">
              <a:buNone/>
            </a:pPr>
            <a:endParaRPr lang="en-US" sz="2900" dirty="0"/>
          </a:p>
          <a:p>
            <a:r>
              <a:rPr lang="en-US" sz="2900" dirty="0"/>
              <a:t>I give the student </a:t>
            </a:r>
            <a:r>
              <a:rPr lang="en-US" sz="2900" dirty="0" smtClean="0"/>
              <a:t>____________ (</a:t>
            </a:r>
            <a:r>
              <a:rPr lang="en-US" sz="2900" dirty="0"/>
              <a:t>Student’s name) permission to take part in the research study</a:t>
            </a:r>
            <a:r>
              <a:rPr lang="en-US" sz="2900" dirty="0" smtClean="0"/>
              <a:t>.   </a:t>
            </a:r>
            <a:endParaRPr lang="en-US" sz="2900" dirty="0"/>
          </a:p>
          <a:p>
            <a:r>
              <a:rPr lang="en-US" sz="2900" dirty="0"/>
              <a:t> </a:t>
            </a:r>
            <a:r>
              <a:rPr lang="en-US" sz="2900" dirty="0" smtClean="0"/>
              <a:t>__________________(</a:t>
            </a:r>
            <a:r>
              <a:rPr lang="en-US" sz="2900" dirty="0"/>
              <a:t>Principal’s Signature)	</a:t>
            </a:r>
            <a:r>
              <a:rPr lang="en-US" sz="2900" dirty="0" smtClean="0"/>
              <a:t> _______________________(</a:t>
            </a:r>
            <a:r>
              <a:rPr lang="en-US" sz="2900" dirty="0"/>
              <a:t>Date)</a:t>
            </a:r>
          </a:p>
          <a:p>
            <a:endParaRPr lang="en-US" dirty="0"/>
          </a:p>
        </p:txBody>
      </p:sp>
      <p:sp>
        <p:nvSpPr>
          <p:cNvPr id="3" name="Title 2"/>
          <p:cNvSpPr>
            <a:spLocks noGrp="1"/>
          </p:cNvSpPr>
          <p:nvPr>
            <p:ph type="title"/>
          </p:nvPr>
        </p:nvSpPr>
        <p:spPr/>
        <p:txBody>
          <a:bodyPr>
            <a:normAutofit/>
          </a:bodyPr>
          <a:lstStyle/>
          <a:p>
            <a:r>
              <a:rPr lang="en-US" sz="2000" dirty="0" smtClean="0"/>
              <a:t>Appendix C- Principal Consent Form</a:t>
            </a:r>
            <a:endParaRPr lang="en-US" sz="2000" dirty="0"/>
          </a:p>
        </p:txBody>
      </p:sp>
    </p:spTree>
    <p:extLst>
      <p:ext uri="{BB962C8B-B14F-4D97-AF65-F5344CB8AC3E}">
        <p14:creationId xmlns:p14="http://schemas.microsoft.com/office/powerpoint/2010/main" val="1418233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525963"/>
          </a:xfrm>
        </p:spPr>
        <p:txBody>
          <a:bodyPr>
            <a:noAutofit/>
          </a:bodyPr>
          <a:lstStyle/>
          <a:p>
            <a:pPr marL="109728" indent="0">
              <a:buNone/>
            </a:pPr>
            <a:r>
              <a:rPr lang="en-US" sz="2600" dirty="0" smtClean="0"/>
              <a:t>	</a:t>
            </a:r>
            <a:r>
              <a:rPr lang="en-US" sz="2500" dirty="0" smtClean="0"/>
              <a:t>As </a:t>
            </a:r>
            <a:r>
              <a:rPr lang="en-US" sz="2500" dirty="0"/>
              <a:t>technology continues to advance and become incorporated into classrooms, educators need an intervention into its appropriate purposes. The use of smartphones and texting has distorted the way in which students write. Some of the students I’ve encountered will use texting abbreviations in their school papers instead of writing out the words. </a:t>
            </a:r>
            <a:endParaRPr lang="en-US" sz="2500" dirty="0" smtClean="0"/>
          </a:p>
          <a:p>
            <a:pPr marL="109728" indent="0">
              <a:buNone/>
            </a:pPr>
            <a:r>
              <a:rPr lang="en-US" sz="2500" dirty="0"/>
              <a:t>	</a:t>
            </a:r>
            <a:r>
              <a:rPr lang="en-US" sz="2500" dirty="0" smtClean="0"/>
              <a:t>Students </a:t>
            </a:r>
            <a:r>
              <a:rPr lang="en-US" sz="2500" dirty="0"/>
              <a:t>are also too dependent on “Google” as an information source, when, in fact, it is not always reliable or scholarly. While there are many advantages of technology implementation, educators must be aware of the drawbacks of this technology use as well. </a:t>
            </a:r>
          </a:p>
        </p:txBody>
      </p:sp>
      <p:sp>
        <p:nvSpPr>
          <p:cNvPr id="3" name="Title 2"/>
          <p:cNvSpPr>
            <a:spLocks noGrp="1"/>
          </p:cNvSpPr>
          <p:nvPr>
            <p:ph type="title"/>
          </p:nvPr>
        </p:nvSpPr>
        <p:spPr/>
        <p:txBody>
          <a:bodyPr>
            <a:normAutofit/>
          </a:bodyPr>
          <a:lstStyle/>
          <a:p>
            <a:r>
              <a:rPr lang="en-US" sz="3900" dirty="0" smtClean="0"/>
              <a:t>Introduction:</a:t>
            </a:r>
            <a:endParaRPr lang="en-US" sz="3900" dirty="0"/>
          </a:p>
        </p:txBody>
      </p:sp>
    </p:spTree>
    <p:extLst>
      <p:ext uri="{BB962C8B-B14F-4D97-AF65-F5344CB8AC3E}">
        <p14:creationId xmlns:p14="http://schemas.microsoft.com/office/powerpoint/2010/main" val="1483694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Technology integration is a current educational issue, and my research project. I would like to know if technology integration helps or hinders student learning.</a:t>
            </a:r>
          </a:p>
          <a:p>
            <a:r>
              <a:rPr lang="en-US" dirty="0"/>
              <a:t>Initially, my thoughts were entirely in favor of technology integration such as the use of smart boards, laptops, I-pads, and E-readers. However, I have seen many students who get distracted by these modern technologies. Some of the students I’ve taught as a substitute teacher use computer time to get away with not completing classwork. </a:t>
            </a:r>
          </a:p>
          <a:p>
            <a:r>
              <a:rPr lang="en-US" dirty="0"/>
              <a:t>Prior research has shown that there are both pros and cons to the use of technology in the classroom.</a:t>
            </a:r>
          </a:p>
          <a:p>
            <a:endParaRPr lang="en-US" dirty="0"/>
          </a:p>
        </p:txBody>
      </p:sp>
      <p:sp>
        <p:nvSpPr>
          <p:cNvPr id="3" name="Title 2"/>
          <p:cNvSpPr>
            <a:spLocks noGrp="1"/>
          </p:cNvSpPr>
          <p:nvPr>
            <p:ph type="title"/>
          </p:nvPr>
        </p:nvSpPr>
        <p:spPr/>
        <p:txBody>
          <a:bodyPr/>
          <a:lstStyle/>
          <a:p>
            <a:r>
              <a:rPr lang="en-US" dirty="0" smtClean="0"/>
              <a:t>Statement of the Problem:</a:t>
            </a:r>
            <a:endParaRPr lang="en-US" dirty="0"/>
          </a:p>
        </p:txBody>
      </p:sp>
    </p:spTree>
    <p:extLst>
      <p:ext uri="{BB962C8B-B14F-4D97-AF65-F5344CB8AC3E}">
        <p14:creationId xmlns:p14="http://schemas.microsoft.com/office/powerpoint/2010/main" val="2528475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Pros of technology Integration:</a:t>
            </a:r>
          </a:p>
          <a:p>
            <a:endParaRPr lang="en-US" dirty="0" smtClean="0"/>
          </a:p>
          <a:p>
            <a:r>
              <a:rPr lang="en-US" dirty="0"/>
              <a:t>Computer games can be used as an information and communication technology (ICT) in formal learning environments to support students in geography learning and increase their motivation while making learning fun (</a:t>
            </a:r>
            <a:r>
              <a:rPr lang="en-US" dirty="0" err="1"/>
              <a:t>Tuzun</a:t>
            </a:r>
            <a:r>
              <a:rPr lang="en-US" dirty="0"/>
              <a:t>, </a:t>
            </a:r>
            <a:r>
              <a:rPr lang="en-US" dirty="0" err="1"/>
              <a:t>Yilmaz-Soylu</a:t>
            </a:r>
            <a:r>
              <a:rPr lang="en-US" dirty="0"/>
              <a:t>, </a:t>
            </a:r>
            <a:r>
              <a:rPr lang="en-US" dirty="0" err="1"/>
              <a:t>Karakus</a:t>
            </a:r>
            <a:r>
              <a:rPr lang="en-US" dirty="0"/>
              <a:t>, </a:t>
            </a:r>
            <a:r>
              <a:rPr lang="en-US" dirty="0" err="1"/>
              <a:t>Inal</a:t>
            </a:r>
            <a:r>
              <a:rPr lang="en-US" dirty="0"/>
              <a:t>, &amp; </a:t>
            </a:r>
            <a:r>
              <a:rPr lang="en-US" dirty="0" err="1"/>
              <a:t>Kizilkaya</a:t>
            </a:r>
            <a:r>
              <a:rPr lang="en-US" dirty="0"/>
              <a:t>, 2009</a:t>
            </a:r>
            <a:r>
              <a:rPr lang="en-US" dirty="0" smtClean="0"/>
              <a:t>).</a:t>
            </a:r>
          </a:p>
          <a:p>
            <a:endParaRPr lang="en-US" dirty="0" smtClean="0"/>
          </a:p>
          <a:p>
            <a:r>
              <a:rPr lang="en-US" dirty="0"/>
              <a:t>In the social ecology of ICT implementation in schools, it was likely that organizational interventions and pedagogical interventions interacted with each other to affect changes in student learning (Wong and Li, 2011). </a:t>
            </a:r>
          </a:p>
          <a:p>
            <a:endParaRPr lang="en-US" dirty="0"/>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2193737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Pros of technology </a:t>
            </a:r>
            <a:r>
              <a:rPr lang="en-US" dirty="0" smtClean="0"/>
              <a:t>Integration:</a:t>
            </a:r>
          </a:p>
          <a:p>
            <a:endParaRPr lang="en-US" dirty="0"/>
          </a:p>
          <a:p>
            <a:r>
              <a:rPr lang="en-US" dirty="0"/>
              <a:t>When asked to create digital products such as presentations, movies, web sites, and podcasts (i.e., learn by creating digital products available to wider audiences), students have the opportunity to organize, re-present, and make public (visualize) their understandings (Hernandez-Ramos &amp; De La Paz, 2009). </a:t>
            </a:r>
            <a:endParaRPr lang="en-US" dirty="0" smtClean="0"/>
          </a:p>
          <a:p>
            <a:endParaRPr lang="en-US" dirty="0"/>
          </a:p>
          <a:p>
            <a:r>
              <a:rPr lang="en-US" dirty="0"/>
              <a:t>The e-learning experience seemed positive for all above and beyond numerical test scores, and even those who could be labeled as low-achieving were </a:t>
            </a:r>
            <a:r>
              <a:rPr lang="en-US" dirty="0" err="1" smtClean="0"/>
              <a:t>metacognitively</a:t>
            </a:r>
            <a:r>
              <a:rPr lang="en-US" dirty="0" smtClean="0"/>
              <a:t> </a:t>
            </a:r>
            <a:r>
              <a:rPr lang="en-US" dirty="0"/>
              <a:t>aware of their own learning and motivation to learn (Chandra &amp; Lloyd, 2008).</a:t>
            </a:r>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273626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a:t>Pros of technology Integration:</a:t>
            </a:r>
          </a:p>
          <a:p>
            <a:endParaRPr lang="en-US" dirty="0" smtClean="0"/>
          </a:p>
          <a:p>
            <a:r>
              <a:rPr lang="en-US" dirty="0"/>
              <a:t>When teachers use digital tools to support students in researching, evaluating, organizing, transforming, writing, and publishing what they learn for a wider audience, they are encouraging students to write with a purpose, an authentic voice, and to create a meaningful representation of their work (Frye, </a:t>
            </a:r>
            <a:r>
              <a:rPr lang="en-US" dirty="0" err="1"/>
              <a:t>Trathen</a:t>
            </a:r>
            <a:r>
              <a:rPr lang="en-US" dirty="0"/>
              <a:t>, &amp; </a:t>
            </a:r>
            <a:r>
              <a:rPr lang="en-US" dirty="0" err="1"/>
              <a:t>Koppenhaver</a:t>
            </a:r>
            <a:r>
              <a:rPr lang="en-US" dirty="0"/>
              <a:t>, 2010</a:t>
            </a:r>
            <a:r>
              <a:rPr lang="en-US" dirty="0" smtClean="0"/>
              <a:t>).</a:t>
            </a:r>
          </a:p>
          <a:p>
            <a:endParaRPr lang="en-US" dirty="0"/>
          </a:p>
          <a:p>
            <a:r>
              <a:rPr lang="en-US" dirty="0"/>
              <a:t>Authentic tasks and technology are a feasible combination for at-risk students in elementary school (</a:t>
            </a:r>
            <a:r>
              <a:rPr lang="en-US" dirty="0" err="1"/>
              <a:t>Kemker</a:t>
            </a:r>
            <a:r>
              <a:rPr lang="en-US" dirty="0"/>
              <a:t>, Barron, &amp; </a:t>
            </a:r>
            <a:r>
              <a:rPr lang="en-US" dirty="0" err="1"/>
              <a:t>Harmes</a:t>
            </a:r>
            <a:r>
              <a:rPr lang="en-US" dirty="0"/>
              <a:t>, 2007).</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921363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Cons </a:t>
            </a:r>
            <a:r>
              <a:rPr lang="en-US" dirty="0"/>
              <a:t>of technology Integration</a:t>
            </a:r>
            <a:r>
              <a:rPr lang="en-US" dirty="0" smtClean="0"/>
              <a:t>:</a:t>
            </a:r>
          </a:p>
          <a:p>
            <a:endParaRPr lang="en-US" dirty="0"/>
          </a:p>
          <a:p>
            <a:r>
              <a:rPr lang="en-US" dirty="0"/>
              <a:t>Interactive White Board (IWB) usage leads to less student to student interactions, as well as a diminished role of the teacher (</a:t>
            </a:r>
            <a:r>
              <a:rPr lang="en-US" dirty="0" err="1"/>
              <a:t>Blau</a:t>
            </a:r>
            <a:r>
              <a:rPr lang="en-US" dirty="0"/>
              <a:t>, 2011). </a:t>
            </a:r>
            <a:endParaRPr lang="en-US" dirty="0" smtClean="0"/>
          </a:p>
          <a:p>
            <a:endParaRPr lang="en-US" dirty="0"/>
          </a:p>
          <a:p>
            <a:r>
              <a:rPr lang="en-US" dirty="0"/>
              <a:t>Fourth-grade students who reported that they frequently used computers for schoolwork in science showed lower levels of science achievement (House, 2012</a:t>
            </a:r>
            <a:r>
              <a:rPr lang="en-US" dirty="0" smtClean="0"/>
              <a:t>).</a:t>
            </a:r>
          </a:p>
          <a:p>
            <a:endParaRPr lang="en-US" dirty="0"/>
          </a:p>
          <a:p>
            <a:endParaRPr lang="en-US" dirty="0"/>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1077396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Cons of technology Integration</a:t>
            </a:r>
            <a:r>
              <a:rPr lang="en-US" dirty="0" smtClean="0"/>
              <a:t>:</a:t>
            </a:r>
          </a:p>
          <a:p>
            <a:endParaRPr lang="en-US" dirty="0"/>
          </a:p>
          <a:p>
            <a:r>
              <a:rPr lang="en-US" dirty="0"/>
              <a:t>Compact-disc read only memory (CD-ROM) storybooks have the potential to promote passivity, putting readers into a sort of “spectator stance” in which they let the computer do the work of reading rather than becoming actively engaged in the reading process (</a:t>
            </a:r>
            <a:r>
              <a:rPr lang="en-US" dirty="0" err="1"/>
              <a:t>Lefever</a:t>
            </a:r>
            <a:r>
              <a:rPr lang="en-US" dirty="0"/>
              <a:t>-Davis &amp; Pearlman, 2005</a:t>
            </a:r>
            <a:r>
              <a:rPr lang="en-US" dirty="0" smtClean="0"/>
              <a:t>).</a:t>
            </a:r>
          </a:p>
          <a:p>
            <a:endParaRPr lang="en-US" dirty="0"/>
          </a:p>
          <a:p>
            <a:r>
              <a:rPr lang="en-US" dirty="0"/>
              <a:t>School technology may exacerbate existing social inequalities- students from all socio-economic status (SES) backgrounds tended to have high interest and positive views about the value of ICTs, but students from low-SES families expressed lower confidence in their ICT skills (</a:t>
            </a:r>
            <a:r>
              <a:rPr lang="en-US" dirty="0" err="1"/>
              <a:t>Vekiri</a:t>
            </a:r>
            <a:r>
              <a:rPr lang="en-US" dirty="0"/>
              <a:t>, 2010). </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a:t>Review of Related Literature:</a:t>
            </a:r>
            <a:br>
              <a:rPr lang="en-US" dirty="0"/>
            </a:br>
            <a:r>
              <a:rPr lang="en-US" dirty="0"/>
              <a:t>		(recent sources)</a:t>
            </a:r>
          </a:p>
        </p:txBody>
      </p:sp>
    </p:spTree>
    <p:extLst>
      <p:ext uri="{BB962C8B-B14F-4D97-AF65-F5344CB8AC3E}">
        <p14:creationId xmlns:p14="http://schemas.microsoft.com/office/powerpoint/2010/main" val="38033290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276</TotalTime>
  <Words>2849</Words>
  <Application>Microsoft Office PowerPoint</Application>
  <PresentationFormat>On-screen Show (4:3)</PresentationFormat>
  <Paragraphs>170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Technology Integration: Does it help or hinder student learning?</vt:lpstr>
      <vt:lpstr>Table of Contents </vt:lpstr>
      <vt:lpstr>Introduction:</vt:lpstr>
      <vt:lpstr>Statement of the Problem:</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Statement of the Hypothesis:</vt:lpstr>
      <vt:lpstr>Method:</vt:lpstr>
      <vt:lpstr>References:</vt:lpstr>
      <vt:lpstr>References:</vt:lpstr>
      <vt:lpstr>References:</vt:lpstr>
      <vt:lpstr>References:</vt:lpstr>
      <vt:lpstr>Appendix A- Parent Consent Form</vt:lpstr>
      <vt:lpstr>Appendix B- Teacher Consent Form</vt:lpstr>
      <vt:lpstr>Appendix C- Principal Consent Form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Integration: Does it help or hinder student learning?</dc:title>
  <dc:creator>jason</dc:creator>
  <cp:lastModifiedBy>jason</cp:lastModifiedBy>
  <cp:revision>33</cp:revision>
  <dcterms:created xsi:type="dcterms:W3CDTF">2012-12-03T23:10:12Z</dcterms:created>
  <dcterms:modified xsi:type="dcterms:W3CDTF">2012-12-04T03:46:37Z</dcterms:modified>
</cp:coreProperties>
</file>